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80" r:id="rId2"/>
    <p:sldId id="417" r:id="rId3"/>
    <p:sldId id="418" r:id="rId4"/>
    <p:sldId id="344" r:id="rId5"/>
    <p:sldId id="467" r:id="rId6"/>
    <p:sldId id="420" r:id="rId7"/>
    <p:sldId id="286" r:id="rId8"/>
    <p:sldId id="291" r:id="rId9"/>
    <p:sldId id="421" r:id="rId10"/>
    <p:sldId id="471" r:id="rId11"/>
    <p:sldId id="472" r:id="rId12"/>
    <p:sldId id="473" r:id="rId13"/>
    <p:sldId id="474" r:id="rId14"/>
    <p:sldId id="475" r:id="rId15"/>
    <p:sldId id="476" r:id="rId16"/>
    <p:sldId id="478" r:id="rId17"/>
    <p:sldId id="479" r:id="rId18"/>
    <p:sldId id="480" r:id="rId19"/>
    <p:sldId id="413" r:id="rId20"/>
    <p:sldId id="485" r:id="rId21"/>
    <p:sldId id="477" r:id="rId22"/>
    <p:sldId id="481" r:id="rId23"/>
    <p:sldId id="482" r:id="rId24"/>
    <p:sldId id="484" r:id="rId25"/>
    <p:sldId id="39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>
      <p:cViewPr varScale="1">
        <p:scale>
          <a:sx n="90" d="100"/>
          <a:sy n="90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ZEN\Desktop\Tehlikeli%20&#304;&#351;ler_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Sayfa6!$B$16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201-460C-81F7-8571171A1F9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201-460C-81F7-8571171A1F9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F201-460C-81F7-8571171A1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Sayfa6!$A$17:$A$19</c:f>
              <c:strCache>
                <c:ptCount val="3"/>
                <c:pt idx="0">
                  <c:v>Az Tehlikeli</c:v>
                </c:pt>
                <c:pt idx="1">
                  <c:v>Tehlikeli</c:v>
                </c:pt>
                <c:pt idx="2">
                  <c:v>Çok Tehlikeli</c:v>
                </c:pt>
              </c:strCache>
            </c:strRef>
          </c:cat>
          <c:val>
            <c:numRef>
              <c:f>Sayfa6!$B$17:$B$19</c:f>
              <c:numCache>
                <c:formatCode>0.0%</c:formatCode>
                <c:ptCount val="3"/>
                <c:pt idx="0">
                  <c:v>0.48727885662672193</c:v>
                </c:pt>
                <c:pt idx="1">
                  <c:v>0.30597117141768887</c:v>
                </c:pt>
                <c:pt idx="2">
                  <c:v>0.20674997195558989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01-460C-81F7-8571171A1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tr-T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60F1-8324-4E2A-8A98-403075CF4330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243B-C616-4EF3-B64C-71FD49DA8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45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ÇSGB ile işbirliğimizin artarak devam etmesini ümit ediyoruz. Çünkü: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15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243B-C616-4EF3-B64C-71FD49DA8E6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8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243B-C616-4EF3-B64C-71FD49DA8E6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05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243B-C616-4EF3-B64C-71FD49DA8E6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56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ÇSGB ile işbirliğimizin artarak devam etmesini ümit ediyoruz. Çünkü: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23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243B-C616-4EF3-B64C-71FD49DA8E6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92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ÇSGB ile işbirliğimizin artarak devam etmesini ümit ediyoruz. Çünkü: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38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ÇSGB ile işbirliğimizin artarak devam etmesini ümit ediyoruz. Çünkü: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55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ÇSGB ile işbirliğimizin artarak devam etmesini ümit ediyoruz. Çünkü: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9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FED-6C77-432A-B4D5-EAF5907AC014}" type="datetime1">
              <a:rPr lang="tr-TR" smtClean="0"/>
              <a:t>2.2.2017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3FAD-76C5-4054-A627-8EC6C7A80473}" type="datetime1">
              <a:rPr lang="tr-TR" smtClean="0"/>
              <a:t>2.2.2017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61EE-46BB-411A-934D-4BF0546B90E6}" type="datetime1">
              <a:rPr lang="tr-TR" smtClean="0"/>
              <a:t>2.2.2017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BDA0-6389-499D-8BCC-72EE3FB880CC}" type="datetime1">
              <a:rPr lang="tr-TR" smtClean="0"/>
              <a:t>2.2.2017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83BB-E197-4690-84BA-38802956F84E}" type="datetime1">
              <a:rPr lang="tr-TR" smtClean="0"/>
              <a:t>2.2.2017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4264-B617-4397-BA2E-928DFF060763}" type="datetime1">
              <a:rPr lang="tr-TR" smtClean="0"/>
              <a:t>2.2.2017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46A4-3152-4D0C-9484-9C7F98F1AE24}" type="datetime1">
              <a:rPr lang="tr-TR" smtClean="0"/>
              <a:t>2.2.2017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1A5-0CD5-4FD1-9F84-5FE0FD4653A1}" type="datetime1">
              <a:rPr lang="tr-TR" smtClean="0"/>
              <a:t>2.2.2017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4AB9-D3F0-41A9-ADCB-1C66FB11513E}" type="datetime1">
              <a:rPr lang="tr-TR" smtClean="0"/>
              <a:t>2.2.2017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37F0-73E3-48CE-AE0C-DB3CFE7C91C4}" type="datetime1">
              <a:rPr lang="tr-TR" smtClean="0"/>
              <a:t>2.2.2017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AC71-22A4-43ED-807A-E12A5F08B240}" type="datetime1">
              <a:rPr lang="tr-TR" smtClean="0"/>
              <a:t>2.2.2017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5379EC-727B-4B90-A2C0-9A88A8FC5D8C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8C99112-9633-4D22-AD54-673667A7D6A0}" type="datetime1">
              <a:rPr lang="tr-TR" smtClean="0"/>
              <a:t>2.2.2017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ybem.com.tr/" TargetMode="External"/><Relationship Id="rId2" Type="http://schemas.openxmlformats.org/officeDocument/2006/relationships/hyperlink" Target="http://www.meybe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meybem.com.t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10439" y="2866565"/>
            <a:ext cx="7978080" cy="1445002"/>
          </a:xfrm>
        </p:spPr>
        <p:txBody>
          <a:bodyPr/>
          <a:lstStyle/>
          <a:p>
            <a:pPr algn="ctr"/>
            <a:r>
              <a:rPr lang="tr-TR" sz="4800" dirty="0"/>
              <a:t>TOBB MEYBEM </a:t>
            </a:r>
            <a:br>
              <a:rPr lang="tr-TR" sz="4800" dirty="0"/>
            </a:br>
            <a:r>
              <a:rPr lang="tr-TR" sz="4000" dirty="0"/>
              <a:t>Mesleki Yeterlilik ve Belgelendirme Merkezleri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5032" y="5167352"/>
            <a:ext cx="6461760" cy="481608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0070C0"/>
                </a:solidFill>
              </a:rPr>
              <a:t>2 Şubat 2017</a:t>
            </a:r>
          </a:p>
          <a:p>
            <a:pPr algn="ctr"/>
            <a:r>
              <a:rPr lang="tr-TR" sz="3000" b="1" dirty="0">
                <a:solidFill>
                  <a:srgbClr val="0070C0"/>
                </a:solidFill>
              </a:rPr>
              <a:t>	</a:t>
            </a:r>
            <a:endParaRPr lang="tr-TR" sz="3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</a:t>
            </a:fld>
            <a:endParaRPr lang="tr-TR"/>
          </a:p>
        </p:txBody>
      </p:sp>
      <p:pic>
        <p:nvPicPr>
          <p:cNvPr id="5" name="Picture 2" descr="Mesleki Yeterli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241"/>
            <a:ext cx="6696744" cy="8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34154"/>
            <a:ext cx="1536558" cy="21461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055" y="4441955"/>
            <a:ext cx="1581150" cy="2238375"/>
          </a:xfrm>
          <a:prstGeom prst="rect">
            <a:avLst/>
          </a:prstGeom>
        </p:spPr>
      </p:pic>
      <p:pic>
        <p:nvPicPr>
          <p:cNvPr id="102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9" y="90872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4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3510" y="476672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MEYBEM ve Faaliyetleri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510" y="1484784"/>
            <a:ext cx="786889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365 Oda ve Borsamızla, MYK mesleki yeterlilik belgelerini tabana yayıyoruz</a:t>
            </a:r>
          </a:p>
          <a:p>
            <a:pPr marL="114300" indent="0" algn="just">
              <a:buNone/>
            </a:pPr>
            <a:endParaRPr lang="tr-TR" sz="3100" dirty="0"/>
          </a:p>
          <a:p>
            <a:pPr algn="just"/>
            <a:r>
              <a:rPr lang="tr-TR" dirty="0"/>
              <a:t>Şuan 123 Odamızda, MEYBEM ve MYK temsilcisi aktif olarak çalışıyor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Türkiye’nin her yerinde sınav yapıyoruz</a:t>
            </a:r>
          </a:p>
          <a:p>
            <a:pPr marL="0" indent="0" algn="just">
              <a:buNone/>
            </a:pPr>
            <a:endParaRPr lang="tr-TR" dirty="0"/>
          </a:p>
          <a:p>
            <a:r>
              <a:rPr lang="tr-TR" dirty="0"/>
              <a:t>İnşaat, Metal, Makine ve Asansör alanında 19 meslekte sınav ve belgelendirme yapıyoruz</a:t>
            </a:r>
          </a:p>
          <a:p>
            <a:endParaRPr lang="tr-TR" dirty="0"/>
          </a:p>
          <a:p>
            <a:r>
              <a:rPr lang="tr-TR" dirty="0"/>
              <a:t>13 alanda daha kapsam genişletiyoruz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Metal, Otomotiv, İnşaat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1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48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20000" cy="634082"/>
          </a:xfrm>
        </p:spPr>
        <p:txBody>
          <a:bodyPr/>
          <a:lstStyle/>
          <a:p>
            <a:r>
              <a:rPr lang="tr-TR" sz="3200" dirty="0"/>
              <a:t>Faaliyet Alanları : İnşaat Grubu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tr-TR" dirty="0">
              <a:solidFill>
                <a:srgbClr val="FF0000"/>
              </a:solidFill>
            </a:endParaRPr>
          </a:p>
          <a:p>
            <a:pPr lvl="1" algn="just">
              <a:buFontTx/>
              <a:buChar char="-"/>
            </a:pPr>
            <a:endParaRPr lang="tr-TR" dirty="0"/>
          </a:p>
          <a:p>
            <a:pPr lvl="2"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51520" y="1163300"/>
          <a:ext cx="7344816" cy="521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YETERLİLİK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Ahşap Kalıpçı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Betonarme Demircisi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Betoncu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7843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Duvarcı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İskele Kurulum Elemanı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İnşaat</a:t>
                      </a:r>
                      <a:r>
                        <a:rPr lang="tr-TR" b="0" baseline="0" dirty="0"/>
                        <a:t> İşçisi Seviye 2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Seramik</a:t>
                      </a:r>
                      <a:r>
                        <a:rPr lang="tr-TR" baseline="0" dirty="0"/>
                        <a:t> Karo </a:t>
                      </a:r>
                      <a:r>
                        <a:rPr lang="tr-TR" baseline="0" dirty="0" err="1"/>
                        <a:t>Kaplamacısı</a:t>
                      </a:r>
                      <a:r>
                        <a:rPr lang="tr-TR" baseline="0" dirty="0"/>
                        <a:t> </a:t>
                      </a:r>
                      <a:r>
                        <a:rPr lang="tr-TR" b="0" dirty="0"/>
                        <a:t>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Panel Kalıpçı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Isı Yalıtımcısı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/>
                        <a:t>Sıvacı Seviye </a:t>
                      </a:r>
                      <a:r>
                        <a:rPr lang="tr-TR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İNŞAAT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11</a:t>
            </a:fld>
            <a:endParaRPr lang="tr-TR"/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1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20000" cy="634082"/>
          </a:xfrm>
        </p:spPr>
        <p:txBody>
          <a:bodyPr/>
          <a:lstStyle/>
          <a:p>
            <a:r>
              <a:rPr lang="tr-TR" sz="3200" dirty="0"/>
              <a:t>Faaliyet Alanları : Metal Grubu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tr-TR" dirty="0">
              <a:solidFill>
                <a:srgbClr val="FF0000"/>
              </a:solidFill>
            </a:endParaRPr>
          </a:p>
          <a:p>
            <a:pPr lvl="1" algn="just">
              <a:buFontTx/>
              <a:buChar char="-"/>
            </a:pPr>
            <a:endParaRPr lang="tr-TR" dirty="0"/>
          </a:p>
          <a:p>
            <a:pPr lvl="2"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51520" y="1163300"/>
          <a:ext cx="7344816" cy="187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YETERLİLİK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Çelik Kaynakçısı</a:t>
                      </a:r>
                      <a:r>
                        <a:rPr lang="tr-TR" b="0" baseline="0" dirty="0"/>
                        <a:t> Seviye 3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Metal Sac</a:t>
                      </a:r>
                      <a:r>
                        <a:rPr lang="tr-TR" b="0" baseline="0" dirty="0"/>
                        <a:t> İşlemeci Seviye 3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Metal Sac</a:t>
                      </a:r>
                      <a:r>
                        <a:rPr lang="tr-TR" b="0" baseline="0" dirty="0"/>
                        <a:t> İşlemeci Seviye 4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78430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12</a:t>
            </a:fld>
            <a:endParaRPr lang="tr-TR"/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1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51520" y="3474002"/>
            <a:ext cx="7620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Faaliyet Alanları : Makine Grubu</a:t>
            </a:r>
            <a:endParaRPr lang="tr-TR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51520" y="4112515"/>
          <a:ext cx="7344816" cy="235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YETERLİLİK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Makine Bakımcı </a:t>
                      </a:r>
                      <a:r>
                        <a:rPr lang="tr-TR" b="0" baseline="0" dirty="0"/>
                        <a:t>Seviye 3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MAKİNE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Makine Bakımcı</a:t>
                      </a:r>
                      <a:r>
                        <a:rPr lang="tr-TR" b="0" baseline="0" dirty="0"/>
                        <a:t> Seviye 4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MAKİNE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CNC Programcısı Seviye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MAKİNE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7843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r>
                        <a:rPr lang="tr-TR" b="0" dirty="0"/>
                        <a:t>CNC Programcısı</a:t>
                      </a:r>
                      <a:r>
                        <a:rPr lang="tr-TR" b="0" baseline="0" dirty="0"/>
                        <a:t> Seviye 5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MAKİNE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4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20000" cy="634082"/>
          </a:xfrm>
        </p:spPr>
        <p:txBody>
          <a:bodyPr/>
          <a:lstStyle/>
          <a:p>
            <a:r>
              <a:rPr lang="tr-TR" sz="3200" dirty="0"/>
              <a:t>Faaliyet Alanları : Asansör Grubu</a:t>
            </a:r>
            <a:endParaRPr lang="tr-TR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51520" y="1196752"/>
          <a:ext cx="6840760" cy="139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8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YETERLİLİK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ALAN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Asansör Bakım ve Onarımcısı Seviye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ASANSÖR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/>
                        <a:t>Asansör Bakım ve Onarımcısı Seviye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ASANSÖR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13</a:t>
            </a:fld>
            <a:endParaRPr lang="tr-TR"/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1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2667" y="197271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MEYBEM Sınav Haritası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9" y="912391"/>
            <a:ext cx="8214780" cy="4229199"/>
          </a:xfrm>
        </p:spPr>
      </p:pic>
      <p:sp>
        <p:nvSpPr>
          <p:cNvPr id="6" name="Dikdörtgen 5"/>
          <p:cNvSpPr/>
          <p:nvPr/>
        </p:nvSpPr>
        <p:spPr>
          <a:xfrm>
            <a:off x="162667" y="5013176"/>
            <a:ext cx="9062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Sadece 7 ayda, 40’tan fazla ilde 4.000 den fazla belgelendirme</a:t>
            </a:r>
          </a:p>
          <a:p>
            <a:pPr marL="457200" indent="-45720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2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İnşaat ustalarının %20’si MEYBEM tarafından belgelendirildi</a:t>
            </a:r>
          </a:p>
        </p:txBody>
      </p:sp>
    </p:spTree>
    <p:extLst>
      <p:ext uri="{BB962C8B-B14F-4D97-AF65-F5344CB8AC3E}">
        <p14:creationId xmlns:p14="http://schemas.microsoft.com/office/powerpoint/2010/main" val="223478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20000" cy="634082"/>
          </a:xfrm>
        </p:spPr>
        <p:txBody>
          <a:bodyPr/>
          <a:lstStyle/>
          <a:p>
            <a:r>
              <a:rPr lang="tr-TR" sz="3200" dirty="0"/>
              <a:t>İnşaat Mesleki Yeterlilik Faaliyetleri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tr-TR" dirty="0">
              <a:solidFill>
                <a:srgbClr val="FF0000"/>
              </a:solidFill>
            </a:endParaRPr>
          </a:p>
          <a:p>
            <a:pPr lvl="1" algn="just">
              <a:buFontTx/>
              <a:buChar char="-"/>
            </a:pPr>
            <a:endParaRPr lang="tr-TR" dirty="0"/>
          </a:p>
          <a:p>
            <a:pPr lvl="2" algn="just">
              <a:buFontTx/>
              <a:buChar char="-"/>
            </a:pPr>
            <a:endParaRPr lang="tr-TR" dirty="0"/>
          </a:p>
          <a:p>
            <a:pPr algn="just"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15</a:t>
            </a:fld>
            <a:endParaRPr lang="tr-TR"/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21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1" y="1115448"/>
            <a:ext cx="7629140" cy="50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94B6D2">
                    <a:lumMod val="75000"/>
                  </a:srgbClr>
                </a:solidFill>
              </a:rPr>
              <a:t>Sınavlardan Görüntüler -I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16</a:t>
            </a:fld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3566" y="1452108"/>
            <a:ext cx="7620000" cy="38864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Ahşap Kalıpçı</a:t>
            </a:r>
          </a:p>
          <a:p>
            <a:pPr marL="11430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468"/>
            <a:ext cx="7251333" cy="48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94B6D2">
                    <a:lumMod val="75000"/>
                  </a:srgbClr>
                </a:solidFill>
              </a:rPr>
              <a:t>Sınavlardan Görüntüler - IV</a:t>
            </a: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17</a:t>
            </a:fld>
            <a:endParaRPr lang="tr-TR" dirty="0"/>
          </a:p>
        </p:txBody>
      </p:sp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" y="1600200"/>
            <a:ext cx="7227869" cy="4800600"/>
          </a:xfrm>
        </p:spPr>
      </p:pic>
    </p:spTree>
    <p:extLst>
      <p:ext uri="{BB962C8B-B14F-4D97-AF65-F5344CB8AC3E}">
        <p14:creationId xmlns:p14="http://schemas.microsoft.com/office/powerpoint/2010/main" val="425529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tr-TR" sz="4000" b="1" dirty="0">
                <a:solidFill>
                  <a:srgbClr val="94B6D2">
                    <a:lumMod val="75000"/>
                  </a:srgbClr>
                </a:solidFill>
              </a:rPr>
              <a:t>Sınavlardan Görüntüler -XI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18</a:t>
            </a:fld>
            <a:endParaRPr lang="tr-TR" dirty="0"/>
          </a:p>
        </p:txBody>
      </p:sp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481337" y="1268760"/>
            <a:ext cx="7620000" cy="48006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Seramik Karo </a:t>
            </a:r>
            <a:r>
              <a:rPr lang="tr-TR" b="1" dirty="0" err="1">
                <a:solidFill>
                  <a:srgbClr val="FF0000"/>
                </a:solidFill>
              </a:rPr>
              <a:t>Kaplamacısı</a:t>
            </a:r>
            <a:endParaRPr lang="tr-TR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8" y="1916832"/>
            <a:ext cx="8183178" cy="46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19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4826" y="366187"/>
            <a:ext cx="85169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İskele Kurulum Elemanı Seviye 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379651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Teorik Sınav / Çoktan Seçmeli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İş Sağlığı ve Güvenliği Bilgisi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Mesleki Bilgi (</a:t>
            </a:r>
            <a:r>
              <a:rPr lang="tr-TR" dirty="0" err="1"/>
              <a:t>Örn</a:t>
            </a:r>
            <a:r>
              <a:rPr lang="tr-TR" dirty="0"/>
              <a:t>: İskele Kurulumu, Sökümü)</a:t>
            </a:r>
          </a:p>
          <a:p>
            <a:pPr marL="411480" lvl="1" indent="0" algn="just">
              <a:buNone/>
            </a:pPr>
            <a:endParaRPr lang="tr-TR" dirty="0"/>
          </a:p>
          <a:p>
            <a:pPr algn="just"/>
            <a:r>
              <a:rPr lang="tr-TR" dirty="0"/>
              <a:t>Uygulamalı Sınav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İş Sağlığı ve Güvenliği Uygulamaları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dirty="0" err="1"/>
              <a:t>KKD’ler</a:t>
            </a:r>
            <a:r>
              <a:rPr lang="tr-TR" dirty="0"/>
              <a:t> (Emniyet kemeri)</a:t>
            </a:r>
          </a:p>
          <a:p>
            <a:pPr marL="777240" lvl="2" indent="0" algn="just">
              <a:buNone/>
            </a:pPr>
            <a:endParaRPr lang="tr-TR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İskele Kurulumu ve Sökümü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dirty="0"/>
              <a:t>TSE onaylı ekipmanlar/iskeleler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dirty="0"/>
              <a:t>Galvaniz kaplamalı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dirty="0"/>
              <a:t>Güvenlikli </a:t>
            </a:r>
            <a:r>
              <a:rPr lang="tr-TR" dirty="0" err="1"/>
              <a:t>Flanşlı</a:t>
            </a:r>
            <a:r>
              <a:rPr lang="tr-TR" dirty="0"/>
              <a:t> İskele Sistemi (Merdivenli platform dahil)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tr-TR" dirty="0"/>
              <a:t>(Boyalı, TSE onaylı olmayan iskelelerde sınav yapılmaz)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411480" lvl="1" indent="0" algn="just">
              <a:buNone/>
            </a:pPr>
            <a:endParaRPr lang="tr-TR" dirty="0"/>
          </a:p>
          <a:p>
            <a:endParaRPr lang="tr-TR" dirty="0"/>
          </a:p>
          <a:p>
            <a:pPr algn="just"/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26504"/>
            <a:ext cx="936104" cy="13074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261" y="5492107"/>
            <a:ext cx="972187" cy="1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Gündem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sz="half" idx="2"/>
          </p:nvPr>
        </p:nvSpPr>
        <p:spPr>
          <a:xfrm>
            <a:off x="332138" y="1418435"/>
            <a:ext cx="7745061" cy="36757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TOBB MEYBEM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b="1" dirty="0"/>
              <a:t>İnşaat Sektöründeki Çalışmalar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Ulusal Meslek Standartları ve Ulusal Yeterlilikler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40" y="5448576"/>
            <a:ext cx="936104" cy="130749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75" y="5414179"/>
            <a:ext cx="972187" cy="1376289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2</a:t>
            </a:fld>
            <a:endParaRPr lang="tr-TR"/>
          </a:p>
        </p:txBody>
      </p:sp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1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20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4826" y="366187"/>
            <a:ext cx="85169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İskele Kurulum Elemanı Seviye 3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2" descr="http://www.meybem.com.tr/images/iskele_kurulum_elemani_seviye_3_teorik_snav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0" y="1390011"/>
            <a:ext cx="7049659" cy="38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2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21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03510" y="476672"/>
            <a:ext cx="7164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Sınavlar Nerede Yapılabilir?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453" y="1294382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Meslek Liseleri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Bireysel taleplerde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Sınav ekipmanları adaydan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 err="1"/>
              <a:t>Temrinlik</a:t>
            </a:r>
            <a:r>
              <a:rPr lang="tr-TR" dirty="0"/>
              <a:t> malzemeler </a:t>
            </a:r>
            <a:r>
              <a:rPr lang="tr-TR" dirty="0" err="1"/>
              <a:t>MEYBEM’den</a:t>
            </a:r>
            <a:endParaRPr lang="tr-TR" dirty="0"/>
          </a:p>
          <a:p>
            <a:pPr marL="411480" lvl="1" indent="0" algn="just">
              <a:buNone/>
            </a:pPr>
            <a:endParaRPr lang="tr-TR" dirty="0"/>
          </a:p>
          <a:p>
            <a:pPr algn="just"/>
            <a:r>
              <a:rPr lang="tr-TR" dirty="0"/>
              <a:t>Firma şantiye/fabrika/eğitim merkezi vb.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Kurumsal taleplerde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Sınav ve </a:t>
            </a:r>
            <a:r>
              <a:rPr lang="tr-TR" dirty="0" err="1"/>
              <a:t>temrinlikler</a:t>
            </a:r>
            <a:r>
              <a:rPr lang="tr-TR" dirty="0"/>
              <a:t> firmadan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Önemli </a:t>
            </a:r>
            <a:r>
              <a:rPr lang="tr-TR" dirty="0" err="1"/>
              <a:t>KKD’ler</a:t>
            </a:r>
            <a:r>
              <a:rPr lang="tr-TR" dirty="0"/>
              <a:t> </a:t>
            </a:r>
            <a:r>
              <a:rPr lang="tr-TR" dirty="0" err="1"/>
              <a:t>MEYBEM’den</a:t>
            </a:r>
            <a:endParaRPr lang="tr-TR" dirty="0"/>
          </a:p>
          <a:p>
            <a:pPr marL="411480" lvl="1" indent="0" algn="just">
              <a:buNone/>
            </a:pPr>
            <a:endParaRPr lang="tr-TR" dirty="0"/>
          </a:p>
          <a:p>
            <a:pPr algn="just"/>
            <a:r>
              <a:rPr lang="tr-TR" dirty="0"/>
              <a:t>Ticaret ve Sanayi Odası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/>
              <a:t>Teorik ve mülakat sınavları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/>
          </a:p>
          <a:p>
            <a:pPr algn="just"/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0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4448" cy="914400"/>
          </a:xfrm>
        </p:spPr>
        <p:txBody>
          <a:bodyPr>
            <a:noAutofit/>
          </a:bodyPr>
          <a:lstStyle/>
          <a:p>
            <a:pPr marL="0" lvl="0" indent="0"/>
            <a:r>
              <a:rPr lang="tr-TR" sz="4000" b="1" dirty="0">
                <a:solidFill>
                  <a:srgbClr val="94B6D2">
                    <a:lumMod val="75000"/>
                  </a:srgbClr>
                </a:solidFill>
              </a:rPr>
              <a:t>Belge Çeşitleri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8144A7F-C9FF-4381-95B2-2F0B6A62112E}" type="slidenum">
              <a:rPr lang="es-ES" sz="1200" smtClean="0">
                <a:latin typeface="Calibri" pitchFamily="34" charset="0"/>
              </a:rPr>
              <a:pPr>
                <a:defRPr/>
              </a:pPr>
              <a:t>22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7968344" cy="5041104"/>
          </a:xfrm>
        </p:spPr>
        <p:txBody>
          <a:bodyPr>
            <a:normAutofit/>
          </a:bodyPr>
          <a:lstStyle/>
          <a:p>
            <a:pPr marL="457200" indent="-457200" algn="just">
              <a:buSzPct val="100000"/>
              <a:buFont typeface="Wingdings" panose="05000000000000000000" pitchFamily="2" charset="2"/>
              <a:buChar char="ü"/>
            </a:pPr>
            <a:r>
              <a:rPr lang="tr-TR" sz="2800" b="1" dirty="0"/>
              <a:t>Mesleki Yeterlilik Belgesi: Tüm birimlerden Başarılı olan kişilere verilir.</a:t>
            </a:r>
          </a:p>
          <a:p>
            <a:pPr marL="457200" indent="-457200" algn="just">
              <a:buSzPct val="100000"/>
            </a:pPr>
            <a:endParaRPr lang="tr-TR" sz="2800" b="1" dirty="0"/>
          </a:p>
          <a:p>
            <a:pPr marL="457200" indent="-457200" algn="just">
              <a:buSzPct val="100000"/>
              <a:buFont typeface="Wingdings" panose="05000000000000000000" pitchFamily="2" charset="2"/>
              <a:buChar char="ü"/>
            </a:pPr>
            <a:r>
              <a:rPr lang="tr-TR" sz="2800" b="1" dirty="0"/>
              <a:t>Birim Başarı Belgesi: Sadece başarılı olunan birimleri gösteren belgedir.</a:t>
            </a:r>
          </a:p>
          <a:p>
            <a:pPr marL="457200" indent="-457200" algn="just">
              <a:buSzPct val="100000"/>
              <a:buFont typeface="Wingdings" panose="05000000000000000000" pitchFamily="2" charset="2"/>
              <a:buChar char="ü"/>
            </a:pPr>
            <a:endParaRPr lang="tr-TR" sz="2800" b="1" dirty="0"/>
          </a:p>
          <a:p>
            <a:pPr marL="457200" indent="-457200" algn="just">
              <a:buSzPct val="100000"/>
              <a:buFont typeface="Wingdings" panose="05000000000000000000" pitchFamily="2" charset="2"/>
              <a:buChar char="ü"/>
            </a:pPr>
            <a:r>
              <a:rPr lang="tr-TR" sz="2800" b="1" dirty="0"/>
              <a:t>Aday, başarısız olduğu birimden, ücretsiz olarak 2 defa sınava girebilir (1 yıl içerisinde)</a:t>
            </a:r>
          </a:p>
          <a:p>
            <a:pPr marL="457200" indent="-457200" algn="just">
              <a:buSzPct val="100000"/>
            </a:pPr>
            <a:endParaRPr lang="tr-TR" sz="2800" b="1" dirty="0"/>
          </a:p>
          <a:p>
            <a:pPr marL="754380" lvl="1" indent="-457200" algn="just">
              <a:buSzPct val="100000"/>
              <a:buFont typeface="Wingdings" panose="05000000000000000000" pitchFamily="2" charset="2"/>
              <a:buChar char="Ø"/>
            </a:pPr>
            <a:endParaRPr lang="tr-TR" sz="2600" b="1" dirty="0"/>
          </a:p>
          <a:p>
            <a:pPr marL="457200" indent="-457200" algn="just">
              <a:buSzPct val="100000"/>
              <a:buFont typeface="+mj-lt"/>
              <a:buAutoNum type="arabicPeriod"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SzPct val="100000"/>
              <a:buFont typeface="+mj-lt"/>
              <a:buAutoNum type="arabicPeriod"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SzPct val="100000"/>
              <a:buNone/>
            </a:pPr>
            <a:endParaRPr lang="tr-T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buSzPct val="100000"/>
              <a:buFont typeface="+mj-lt"/>
              <a:buAutoNum type="arabicPeriod"/>
            </a:pPr>
            <a:endParaRPr lang="tr-TR" sz="1600" b="1" dirty="0">
              <a:solidFill>
                <a:srgbClr val="FF0000"/>
              </a:solidFill>
            </a:endParaRPr>
          </a:p>
          <a:p>
            <a:pPr algn="just">
              <a:buSzPct val="100000"/>
            </a:pPr>
            <a:endParaRPr lang="tr-TR" sz="2200" b="1" dirty="0">
              <a:solidFill>
                <a:srgbClr val="002060"/>
              </a:solidFill>
            </a:endParaRPr>
          </a:p>
          <a:p>
            <a:pPr algn="just">
              <a:buSzPct val="100000"/>
            </a:pPr>
            <a:endParaRPr lang="tr-TR" sz="2000" b="1" dirty="0">
              <a:solidFill>
                <a:srgbClr val="FF0000"/>
              </a:solidFill>
            </a:endParaRPr>
          </a:p>
          <a:p>
            <a:pPr algn="just"/>
            <a:endParaRPr lang="tr-TR" sz="2200" b="1" dirty="0">
              <a:solidFill>
                <a:srgbClr val="002060"/>
              </a:solidFill>
            </a:endParaRPr>
          </a:p>
          <a:p>
            <a:pPr algn="just"/>
            <a:endParaRPr lang="tr-TR" sz="2200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tr-TR" sz="2200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lvl="1">
              <a:buFont typeface="Wingdings" pitchFamily="2" charset="2"/>
              <a:buChar char="q"/>
            </a:pPr>
            <a:endParaRPr lang="tr-TR" sz="800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marL="342900" lvl="1" indent="-342900" algn="just" defTabSz="457200" fontAlgn="auto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2"/>
              </a:buBlip>
              <a:defRPr/>
            </a:pPr>
            <a:endParaRPr lang="tr-TR" sz="1800" dirty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5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33994" y="90142"/>
            <a:ext cx="8604448" cy="914400"/>
          </a:xfrm>
        </p:spPr>
        <p:txBody>
          <a:bodyPr>
            <a:noAutofit/>
          </a:bodyPr>
          <a:lstStyle/>
          <a:p>
            <a:pPr marL="0" lvl="0" indent="0"/>
            <a:r>
              <a:rPr lang="tr-TR" sz="4000" b="1" dirty="0">
                <a:solidFill>
                  <a:srgbClr val="94B6D2">
                    <a:lumMod val="75000"/>
                  </a:srgbClr>
                </a:solidFill>
              </a:rPr>
              <a:t>MESLEKİ YETERLİLİK BELGESİ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8144A7F-C9FF-4381-95B2-2F0B6A62112E}" type="slidenum">
              <a:rPr lang="es-ES" sz="1200" smtClean="0">
                <a:latin typeface="Calibri" pitchFamily="34" charset="0"/>
              </a:rPr>
              <a:pPr>
                <a:defRPr/>
              </a:pPr>
              <a:t>23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7968344" cy="5041104"/>
          </a:xfrm>
        </p:spPr>
        <p:txBody>
          <a:bodyPr>
            <a:normAutofit/>
          </a:bodyPr>
          <a:lstStyle/>
          <a:p>
            <a:pPr marL="0" indent="0" algn="just">
              <a:buSzPct val="100000"/>
              <a:buNone/>
            </a:pPr>
            <a:endParaRPr lang="tr-TR" sz="2800" b="1" dirty="0"/>
          </a:p>
          <a:p>
            <a:pPr marL="754380" lvl="1" indent="-457200" algn="just">
              <a:buSzPct val="100000"/>
              <a:buFont typeface="Wingdings" panose="05000000000000000000" pitchFamily="2" charset="2"/>
              <a:buChar char="Ø"/>
            </a:pPr>
            <a:endParaRPr lang="tr-TR" sz="2600" b="1" dirty="0"/>
          </a:p>
          <a:p>
            <a:pPr marL="457200" indent="-457200" algn="just">
              <a:buSzPct val="100000"/>
              <a:buFont typeface="+mj-lt"/>
              <a:buAutoNum type="arabicPeriod"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SzPct val="100000"/>
              <a:buFont typeface="+mj-lt"/>
              <a:buAutoNum type="arabicPeriod"/>
            </a:pP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SzPct val="100000"/>
              <a:buNone/>
            </a:pPr>
            <a:endParaRPr lang="tr-T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tr-TR" sz="2000" b="1" dirty="0">
              <a:solidFill>
                <a:srgbClr val="002060"/>
              </a:solidFill>
            </a:endParaRPr>
          </a:p>
          <a:p>
            <a:pPr marL="708660" lvl="1" indent="-342900" algn="just">
              <a:buSzPct val="100000"/>
              <a:buFont typeface="+mj-lt"/>
              <a:buAutoNum type="arabicPeriod"/>
            </a:pPr>
            <a:endParaRPr lang="tr-TR" sz="1600" b="1" dirty="0">
              <a:solidFill>
                <a:srgbClr val="FF0000"/>
              </a:solidFill>
            </a:endParaRPr>
          </a:p>
          <a:p>
            <a:pPr algn="just">
              <a:buSzPct val="100000"/>
            </a:pPr>
            <a:endParaRPr lang="tr-TR" sz="2200" b="1" dirty="0">
              <a:solidFill>
                <a:srgbClr val="002060"/>
              </a:solidFill>
            </a:endParaRPr>
          </a:p>
          <a:p>
            <a:pPr algn="just">
              <a:buSzPct val="100000"/>
            </a:pPr>
            <a:endParaRPr lang="tr-TR" sz="2000" b="1" dirty="0">
              <a:solidFill>
                <a:srgbClr val="FF0000"/>
              </a:solidFill>
            </a:endParaRPr>
          </a:p>
          <a:p>
            <a:pPr algn="just"/>
            <a:endParaRPr lang="tr-TR" sz="2200" b="1" dirty="0">
              <a:solidFill>
                <a:srgbClr val="002060"/>
              </a:solidFill>
            </a:endParaRPr>
          </a:p>
          <a:p>
            <a:pPr algn="just"/>
            <a:endParaRPr lang="tr-TR" sz="2200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tr-TR" sz="2200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lvl="1">
              <a:buFont typeface="Wingdings" pitchFamily="2" charset="2"/>
              <a:buChar char="q"/>
            </a:pPr>
            <a:endParaRPr lang="tr-TR" sz="800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marL="342900" lvl="1" indent="-342900" algn="just" defTabSz="457200" fontAlgn="auto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2"/>
              </a:buBlip>
              <a:defRPr/>
            </a:pPr>
            <a:endParaRPr lang="tr-TR" sz="1800" dirty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3" y="906347"/>
            <a:ext cx="3820058" cy="559195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3" y="953978"/>
            <a:ext cx="3781953" cy="5544324"/>
          </a:xfrm>
          <a:prstGeom prst="rect">
            <a:avLst/>
          </a:prstGeom>
        </p:spPr>
      </p:pic>
      <p:pic>
        <p:nvPicPr>
          <p:cNvPr id="8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1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84784"/>
            <a:ext cx="7704856" cy="508518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tr-TR" sz="2400" b="1" dirty="0"/>
              <a:t>SGK Teşviki</a:t>
            </a:r>
          </a:p>
          <a:p>
            <a:pPr lvl="1">
              <a:spcAft>
                <a:spcPts val="2400"/>
              </a:spcAft>
            </a:pPr>
            <a:r>
              <a:rPr lang="tr-TR" sz="2400" b="1" dirty="0"/>
              <a:t>Mevcut Çalışan: </a:t>
            </a:r>
            <a:r>
              <a:rPr lang="tr-TR" sz="2400" dirty="0"/>
              <a:t>Mevcut çalışan belge alırsa, firma SGK işveren primini 12 ay ödemiyor.</a:t>
            </a:r>
          </a:p>
          <a:p>
            <a:pPr lvl="1">
              <a:spcAft>
                <a:spcPts val="2400"/>
              </a:spcAft>
            </a:pPr>
            <a:r>
              <a:rPr lang="tr-TR" sz="2400" b="1" dirty="0"/>
              <a:t>Yeni İstihdam: </a:t>
            </a:r>
            <a:r>
              <a:rPr lang="tr-TR" sz="2400" dirty="0"/>
              <a:t>Belgesi olan işçi işe alınırsa, firma SGK işveren primini 54 ay ödemiyor.</a:t>
            </a:r>
          </a:p>
          <a:p>
            <a:pPr marL="0" indent="0">
              <a:spcAft>
                <a:spcPts val="1200"/>
              </a:spcAft>
              <a:buNone/>
            </a:pPr>
            <a:endParaRPr lang="tr-TR" sz="2600" b="1" dirty="0"/>
          </a:p>
        </p:txBody>
      </p:sp>
      <p:sp>
        <p:nvSpPr>
          <p:cNvPr id="6" name="Unvan 1"/>
          <p:cNvSpPr>
            <a:spLocks noGrp="1"/>
          </p:cNvSpPr>
          <p:nvPr/>
        </p:nvSpPr>
        <p:spPr>
          <a:xfrm>
            <a:off x="395536" y="620688"/>
            <a:ext cx="8229600" cy="652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rgbClr val="FF0000"/>
                </a:solidFill>
              </a:rPr>
              <a:t>İşveren ne kazanacak?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3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620000" cy="278904"/>
          </a:xfrm>
        </p:spPr>
        <p:txBody>
          <a:bodyPr/>
          <a:lstStyle/>
          <a:p>
            <a:pPr algn="ctr"/>
            <a:br>
              <a:rPr lang="tr-TR" sz="6000" dirty="0"/>
            </a:br>
            <a:r>
              <a:rPr lang="tr-TR" sz="6000" dirty="0"/>
              <a:t>SAYGILARIMIZLA</a:t>
            </a:r>
            <a:br>
              <a:rPr lang="tr-TR" sz="4800" dirty="0"/>
            </a:br>
            <a:r>
              <a:rPr lang="tr-TR" sz="4800" dirty="0"/>
              <a:t>+ 90 312 218 26 20</a:t>
            </a:r>
            <a:br>
              <a:rPr lang="tr-TR" sz="4800" dirty="0"/>
            </a:br>
            <a:br>
              <a:rPr lang="tr-TR" sz="4800" dirty="0"/>
            </a:br>
            <a:r>
              <a:rPr lang="tr-TR" sz="4000" dirty="0">
                <a:hlinkClick r:id="rId2"/>
              </a:rPr>
              <a:t>www.meybem.com</a:t>
            </a:r>
            <a:br>
              <a:rPr lang="tr-TR" sz="4000" dirty="0"/>
            </a:br>
            <a:r>
              <a:rPr lang="tr-TR" sz="4000" dirty="0">
                <a:hlinkClick r:id="rId3"/>
              </a:rPr>
              <a:t>www.meybem.com.tr</a:t>
            </a:r>
            <a:br>
              <a:rPr lang="tr-TR" sz="4000" dirty="0"/>
            </a:br>
            <a:r>
              <a:rPr lang="tr-TR" sz="4000" dirty="0">
                <a:hlinkClick r:id="rId4"/>
              </a:rPr>
              <a:t>info@meybem.com.tr</a:t>
            </a:r>
            <a:br>
              <a:rPr lang="tr-TR" sz="4000" dirty="0"/>
            </a:br>
            <a:r>
              <a:rPr lang="tr-TR" sz="4000" dirty="0"/>
              <a:t>www.twitter.com/meybem_</a:t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8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4 Başlık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34400" cy="838200"/>
          </a:xfrm>
        </p:spPr>
        <p:txBody>
          <a:bodyPr/>
          <a:lstStyle/>
          <a:p>
            <a:r>
              <a:rPr lang="tr-TR" altLang="tr-TR" dirty="0"/>
              <a:t>İstihdamın yüzde 51’i tehlikeli ve çok tehlikeli işlerde çalışıyor</a:t>
            </a:r>
          </a:p>
        </p:txBody>
      </p:sp>
      <p:graphicFrame>
        <p:nvGraphicFramePr>
          <p:cNvPr id="6" name="1 Grafik"/>
          <p:cNvGraphicFramePr/>
          <p:nvPr/>
        </p:nvGraphicFramePr>
        <p:xfrm>
          <a:off x="179512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/>
          </p:nvPr>
        </p:nvGraphicFramePr>
        <p:xfrm>
          <a:off x="3347864" y="2276872"/>
          <a:ext cx="4654549" cy="2160585"/>
        </p:xfrm>
        <a:graphic>
          <a:graphicData uri="http://schemas.openxmlformats.org/drawingml/2006/table">
            <a:tbl>
              <a:tblPr/>
              <a:tblGrid>
                <a:gridCol w="138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117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Calibri"/>
                        </a:rPr>
                        <a:t>Fark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latin typeface="Calibri"/>
                        </a:rPr>
                        <a:t>  Az Tehlikeli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5.941.155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latin typeface="Calibri"/>
                        </a:rPr>
                        <a:t>6.368.032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426.877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latin typeface="Calibri"/>
                        </a:rPr>
                        <a:t>  Tehlikeli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3.766.718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3.998.602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231.884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latin typeface="Calibri"/>
                        </a:rPr>
                        <a:t>  Çok Tehlikeli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2.646.198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latin typeface="Calibri"/>
                        </a:rPr>
                        <a:t>2.701.924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latin typeface="Calibri"/>
                        </a:rPr>
                        <a:t>55.726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latin typeface="Calibri"/>
                        </a:rPr>
                        <a:t> 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Calibri"/>
                        </a:rPr>
                        <a:t>12.354.071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Calibri"/>
                        </a:rPr>
                        <a:t>13.068.558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latin typeface="Calibri"/>
                        </a:rPr>
                        <a:t>714.487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8 Alt Başlık"/>
          <p:cNvSpPr txBox="1">
            <a:spLocks/>
          </p:cNvSpPr>
          <p:nvPr/>
        </p:nvSpPr>
        <p:spPr bwMode="auto">
          <a:xfrm>
            <a:off x="0" y="6597650"/>
            <a:ext cx="6400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E60000"/>
              </a:buClr>
              <a:buSzPct val="85000"/>
              <a:defRPr/>
            </a:pPr>
            <a:r>
              <a:rPr lang="tr-TR" sz="1400" b="1" kern="0" dirty="0">
                <a:latin typeface="+mn-lt"/>
                <a:ea typeface="Arial" charset="0"/>
                <a:cs typeface="+mn-cs"/>
              </a:rPr>
              <a:t>Kaynak: SGK, 2014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28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543800" cy="2376264"/>
          </a:xfrm>
        </p:spPr>
        <p:txBody>
          <a:bodyPr/>
          <a:lstStyle/>
          <a:p>
            <a:pPr algn="ctr"/>
            <a:r>
              <a:rPr lang="tr-TR" dirty="0"/>
              <a:t>Mesleki Yeterlilik Belgesi zorunluluğu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4</a:t>
            </a:fld>
            <a:endParaRPr lang="tr-TR"/>
          </a:p>
        </p:txBody>
      </p:sp>
      <p:pic>
        <p:nvPicPr>
          <p:cNvPr id="7" name="Picture 2" descr="Mesleki Yeterlil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696744" cy="8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1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46658"/>
            <a:ext cx="7488832" cy="792088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MYK Mesleki Yeterlilik Belgesi Zorunluluğu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6469" y="1379651"/>
            <a:ext cx="7620000" cy="4800600"/>
          </a:xfrm>
        </p:spPr>
        <p:txBody>
          <a:bodyPr>
            <a:normAutofit fontScale="92500"/>
          </a:bodyPr>
          <a:lstStyle/>
          <a:p>
            <a:pPr>
              <a:buSzPct val="95000"/>
              <a:buFont typeface="Wingdings" panose="05000000000000000000" pitchFamily="2" charset="2"/>
              <a:buChar char="ü"/>
            </a:pPr>
            <a:r>
              <a:rPr lang="tr-TR" sz="3600" dirty="0"/>
              <a:t>5544 sayılı MYK Kanunu</a:t>
            </a:r>
            <a:r>
              <a:rPr lang="tr-TR" sz="4000" dirty="0"/>
              <a:t> ile;</a:t>
            </a:r>
          </a:p>
          <a:p>
            <a:pPr algn="just">
              <a:buSzPct val="95000"/>
            </a:pPr>
            <a:r>
              <a:rPr lang="tr-TR" sz="2800" dirty="0"/>
              <a:t>Tehlikeli ve çok tehlikeli işlerde </a:t>
            </a:r>
            <a:r>
              <a:rPr lang="tr-TR" sz="2800" b="1" dirty="0">
                <a:solidFill>
                  <a:srgbClr val="FF0000"/>
                </a:solidFill>
              </a:rPr>
              <a:t>mesleki yeterlilik belgesi zorunlu hale geldi</a:t>
            </a:r>
          </a:p>
          <a:p>
            <a:pPr algn="just">
              <a:buSzPct val="95000"/>
            </a:pPr>
            <a:endParaRPr lang="tr-TR" sz="2800" b="1" dirty="0">
              <a:solidFill>
                <a:srgbClr val="FF0000"/>
              </a:solidFill>
            </a:endParaRPr>
          </a:p>
          <a:p>
            <a:pPr algn="just">
              <a:buSzPct val="95000"/>
            </a:pPr>
            <a:r>
              <a:rPr lang="tr-TR" sz="2800" b="1" dirty="0">
                <a:solidFill>
                  <a:srgbClr val="FF0000"/>
                </a:solidFill>
              </a:rPr>
              <a:t>Şu an 48 meslekte zorunlu</a:t>
            </a:r>
          </a:p>
          <a:p>
            <a:pPr marL="914400" lvl="2" indent="0" algn="just">
              <a:buNone/>
            </a:pPr>
            <a:endParaRPr lang="tr-TR" sz="2400" u="sng" dirty="0">
              <a:solidFill>
                <a:srgbClr val="FF0000"/>
              </a:solidFill>
            </a:endParaRPr>
          </a:p>
          <a:p>
            <a:pPr algn="just">
              <a:buSzPct val="95000"/>
            </a:pPr>
            <a:r>
              <a:rPr lang="tr-TR" sz="2800" dirty="0"/>
              <a:t>İş müfettişlerince yapılan denetimlerde </a:t>
            </a:r>
            <a:r>
              <a:rPr lang="tr-TR" sz="2800" b="1" dirty="0">
                <a:solidFill>
                  <a:srgbClr val="FF0000"/>
                </a:solidFill>
              </a:rPr>
              <a:t>belgesiz </a:t>
            </a:r>
            <a:r>
              <a:rPr lang="tr-TR" sz="2800" b="1" u="sng" dirty="0">
                <a:solidFill>
                  <a:srgbClr val="FF0000"/>
                </a:solidFill>
              </a:rPr>
              <a:t>her bir çalışana</a:t>
            </a:r>
            <a:r>
              <a:rPr lang="tr-TR" sz="2800" b="1" dirty="0">
                <a:solidFill>
                  <a:srgbClr val="FF0000"/>
                </a:solidFill>
              </a:rPr>
              <a:t>, </a:t>
            </a:r>
            <a:r>
              <a:rPr lang="tr-TR" sz="2800" b="1" u="sng" dirty="0">
                <a:solidFill>
                  <a:srgbClr val="FF0000"/>
                </a:solidFill>
              </a:rPr>
              <a:t>her bir ay için </a:t>
            </a:r>
            <a:r>
              <a:rPr lang="tr-TR" sz="2800" b="1" dirty="0">
                <a:solidFill>
                  <a:srgbClr val="FF0000"/>
                </a:solidFill>
              </a:rPr>
              <a:t>500 TL idari para cezası</a:t>
            </a:r>
            <a:r>
              <a:rPr lang="tr-TR" sz="2800" dirty="0"/>
              <a:t> kesilecek</a:t>
            </a:r>
          </a:p>
          <a:p>
            <a:pPr lvl="1" algn="just">
              <a:buSzPct val="95000"/>
            </a:pPr>
            <a:r>
              <a:rPr lang="tr-TR" sz="2600" b="1" u="sng" dirty="0"/>
              <a:t> 40 meslek için denetimler 1 Ocak 2017’de başlıyor.</a:t>
            </a:r>
          </a:p>
          <a:p>
            <a:pPr marL="114300" indent="0">
              <a:buNone/>
            </a:pPr>
            <a:endParaRPr lang="tr-TR" sz="5400" dirty="0"/>
          </a:p>
        </p:txBody>
      </p:sp>
      <p:pic>
        <p:nvPicPr>
          <p:cNvPr id="4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70" y="109148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12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48 meslekte zorunluluk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tr-TR" sz="2800" dirty="0">
                <a:solidFill>
                  <a:srgbClr val="FF0000"/>
                </a:solidFill>
              </a:rPr>
              <a:t>1. Tebliğ : </a:t>
            </a:r>
            <a:r>
              <a:rPr lang="tr-TR" sz="2800" u="sng" dirty="0">
                <a:solidFill>
                  <a:srgbClr val="FF0000"/>
                </a:solidFill>
              </a:rPr>
              <a:t>25 Mayıs 2015</a:t>
            </a:r>
          </a:p>
          <a:p>
            <a:pPr lvl="2" algn="just">
              <a:buFontTx/>
              <a:buChar char="-"/>
            </a:pPr>
            <a:r>
              <a:rPr lang="tr-TR" sz="2400" b="1" dirty="0"/>
              <a:t>40 meslekte MYK belgesi zorunlu hale getirildi           * İnşaat, Otomotiv, Kaynak, Doğalgaz</a:t>
            </a:r>
          </a:p>
          <a:p>
            <a:pPr lvl="2" algn="just">
              <a:buFontTx/>
              <a:buChar char="-"/>
            </a:pPr>
            <a:r>
              <a:rPr lang="tr-TR" sz="2400" b="1" dirty="0"/>
              <a:t>1 yıllık geçiş süreci doldu (25 Mayıs 2016)</a:t>
            </a:r>
          </a:p>
          <a:p>
            <a:pPr lvl="2" algn="just">
              <a:buFontTx/>
              <a:buChar char="-"/>
            </a:pPr>
            <a:endParaRPr lang="tr-TR" sz="2400" b="1" dirty="0"/>
          </a:p>
          <a:p>
            <a:pPr algn="just">
              <a:buFontTx/>
              <a:buChar char="-"/>
            </a:pPr>
            <a:r>
              <a:rPr lang="tr-TR" sz="2800" dirty="0">
                <a:solidFill>
                  <a:srgbClr val="FF0000"/>
                </a:solidFill>
              </a:rPr>
              <a:t>2. Tebliğ:  </a:t>
            </a:r>
            <a:r>
              <a:rPr lang="tr-TR" sz="2800" u="sng" dirty="0">
                <a:solidFill>
                  <a:srgbClr val="FF0000"/>
                </a:solidFill>
              </a:rPr>
              <a:t>24 Mart 2016</a:t>
            </a:r>
          </a:p>
          <a:p>
            <a:pPr lvl="2" algn="just">
              <a:buFontTx/>
              <a:buChar char="-"/>
            </a:pPr>
            <a:r>
              <a:rPr lang="tr-TR" sz="2200" b="1" dirty="0"/>
              <a:t>8 meslekte zorunluluk</a:t>
            </a:r>
          </a:p>
          <a:p>
            <a:pPr lvl="2" algn="just">
              <a:buFontTx/>
              <a:buChar char="-"/>
            </a:pPr>
            <a:r>
              <a:rPr lang="tr-TR" sz="2200" b="1" dirty="0"/>
              <a:t>1 yıllık geçiş süreci verildi (24 Mart 2017)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1" y="5526504"/>
            <a:ext cx="936104" cy="13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08" y="5492107"/>
            <a:ext cx="972187" cy="1376289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6</a:t>
            </a:fld>
            <a:endParaRPr lang="tr-TR"/>
          </a:p>
        </p:txBody>
      </p:sp>
      <p:pic>
        <p:nvPicPr>
          <p:cNvPr id="7" name="Picture 2" descr="http://www.tobb.org.tr/Resimler/Logolar/logot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5" y="174000"/>
            <a:ext cx="929598" cy="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9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208912" cy="6120680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9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136904" cy="5904655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Tebliğde yer alan meslekler: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9" y="1844824"/>
            <a:ext cx="8162981" cy="3804136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79EC-727B-4B90-A2C0-9A88A8FC5D8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32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MEYBEM Sunum ODALAR</Template>
  <TotalTime>843</TotalTime>
  <Words>684</Words>
  <Application>Microsoft Office PowerPoint</Application>
  <PresentationFormat>Ekran Gösterisi (4:3)</PresentationFormat>
  <Paragraphs>247</Paragraphs>
  <Slides>25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Bitişiklik</vt:lpstr>
      <vt:lpstr>TOBB MEYBEM  Mesleki Yeterlilik ve Belgelendirme Merkezleri</vt:lpstr>
      <vt:lpstr>Gündem</vt:lpstr>
      <vt:lpstr>İstihdamın yüzde 51’i tehlikeli ve çok tehlikeli işlerde çalışıyor</vt:lpstr>
      <vt:lpstr>Mesleki Yeterlilik Belgesi zorunluluğu</vt:lpstr>
      <vt:lpstr>MYK Mesleki Yeterlilik Belgesi Zorunluluğu</vt:lpstr>
      <vt:lpstr>48 meslekte zorunluluk</vt:lpstr>
      <vt:lpstr>PowerPoint Sunusu</vt:lpstr>
      <vt:lpstr>PowerPoint Sunusu</vt:lpstr>
      <vt:lpstr>2. Tebliğde yer alan meslekler:</vt:lpstr>
      <vt:lpstr>PowerPoint Sunusu</vt:lpstr>
      <vt:lpstr>Faaliyet Alanları : İnşaat Grubu</vt:lpstr>
      <vt:lpstr>Faaliyet Alanları : Metal Grubu</vt:lpstr>
      <vt:lpstr>Faaliyet Alanları : Asansör Grubu</vt:lpstr>
      <vt:lpstr>PowerPoint Sunusu</vt:lpstr>
      <vt:lpstr>İnşaat Mesleki Yeterlilik Faaliyetleri</vt:lpstr>
      <vt:lpstr>Sınavlardan Görüntüler -I</vt:lpstr>
      <vt:lpstr>Sınavlardan Görüntüler - IV</vt:lpstr>
      <vt:lpstr>Sınavlardan Görüntüler -XI</vt:lpstr>
      <vt:lpstr>PowerPoint Sunusu</vt:lpstr>
      <vt:lpstr>PowerPoint Sunusu</vt:lpstr>
      <vt:lpstr>PowerPoint Sunusu</vt:lpstr>
      <vt:lpstr>Belge Çeşitleri</vt:lpstr>
      <vt:lpstr>MESLEKİ YETERLİLİK BELGESİ</vt:lpstr>
      <vt:lpstr>PowerPoint Sunusu</vt:lpstr>
      <vt:lpstr> SAYGILARIMIZLA + 90 312 218 26 20  www.meybem.com www.meybem.com.tr info@meybem.com.tr www.twitter.com/meybem_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user</cp:lastModifiedBy>
  <cp:revision>144</cp:revision>
  <dcterms:created xsi:type="dcterms:W3CDTF">2016-01-25T07:58:08Z</dcterms:created>
  <dcterms:modified xsi:type="dcterms:W3CDTF">2017-02-02T06:40:50Z</dcterms:modified>
</cp:coreProperties>
</file>